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A2AE7ED-8703-47F5-A2F7-FF9571A4848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7D066A9-F36A-4D2E-85D5-B3D184955311}" type="datetimeFigureOut">
              <a:rPr lang="ru-RU" smtClean="0"/>
              <a:t>27.11.2018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онна\Desktop\WORK\ЭВ\emocionalnoye-vigorani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3721"/>
            <a:ext cx="7819395" cy="4404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>
              <a:schemeClr val="bg1">
                <a:alpha val="89000"/>
              </a:schemeClr>
            </a:glow>
            <a:reflection blurRad="12700" stA="38000" endPos="28000" dist="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6744" cy="2232248"/>
          </a:xfrm>
        </p:spPr>
        <p:txBody>
          <a:bodyPr/>
          <a:lstStyle/>
          <a:p>
            <a:r>
              <a:rPr lang="ru-RU" sz="5400" dirty="0" smtClean="0"/>
              <a:t>Синдром Эмоционального выгорания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096852"/>
            <a:ext cx="3653448" cy="32403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Как не сгореть на работе?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4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бороться с СЭВ ?</a:t>
            </a:r>
            <a:endParaRPr lang="ru-RU" dirty="0"/>
          </a:p>
        </p:txBody>
      </p:sp>
      <p:pic>
        <p:nvPicPr>
          <p:cNvPr id="7170" name="Picture 2" descr="C:\Users\Нонна\Desktop\WORK\ЭВ\Kak-borotsya-s-professionalnym-vygoraniem-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73" y="1662481"/>
            <a:ext cx="6053853" cy="46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8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/>
          <a:lstStyle/>
          <a:p>
            <a:pPr algn="ctr"/>
            <a:r>
              <a:rPr lang="ru-RU" dirty="0" smtClean="0"/>
              <a:t>Профилактические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800600"/>
          </a:xfrm>
        </p:spPr>
        <p:txBody>
          <a:bodyPr/>
          <a:lstStyle/>
          <a:p>
            <a:r>
              <a:rPr lang="ru-RU" dirty="0" smtClean="0"/>
              <a:t>краткосрочные </a:t>
            </a:r>
            <a:r>
              <a:rPr lang="ru-RU" dirty="0"/>
              <a:t>и </a:t>
            </a:r>
            <a:r>
              <a:rPr lang="ru-RU" dirty="0" smtClean="0"/>
              <a:t>долгосрочные цели</a:t>
            </a:r>
          </a:p>
          <a:p>
            <a:r>
              <a:rPr lang="ru-RU" dirty="0" smtClean="0"/>
              <a:t>Тайм- аут </a:t>
            </a:r>
          </a:p>
          <a:p>
            <a:r>
              <a:rPr lang="ru-RU" dirty="0"/>
              <a:t>навыками </a:t>
            </a:r>
            <a:r>
              <a:rPr lang="ru-RU" dirty="0" err="1"/>
              <a:t>саморегуляции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профессиональное развитие и самосовершенствование </a:t>
            </a:r>
            <a:endParaRPr lang="ru-RU" dirty="0" smtClean="0"/>
          </a:p>
          <a:p>
            <a:r>
              <a:rPr lang="ru-RU" dirty="0"/>
              <a:t>уход от ненужной конкуренции </a:t>
            </a:r>
            <a:endParaRPr lang="ru-RU" dirty="0" smtClean="0"/>
          </a:p>
          <a:p>
            <a:r>
              <a:rPr lang="ru-RU" dirty="0"/>
              <a:t>эмоционально-личностное общение </a:t>
            </a:r>
            <a:endParaRPr lang="ru-RU" dirty="0" smtClean="0"/>
          </a:p>
          <a:p>
            <a:r>
              <a:rPr lang="ru-RU" dirty="0"/>
              <a:t>поддержание хорошей физической формы </a:t>
            </a:r>
            <a:endParaRPr lang="ru-RU" dirty="0" smtClean="0"/>
          </a:p>
          <a:p>
            <a:r>
              <a:rPr lang="ru-RU" dirty="0"/>
              <a:t>умение рассчитывать и обдуманно распределять свои </a:t>
            </a:r>
            <a:r>
              <a:rPr lang="ru-RU" dirty="0" smtClean="0"/>
              <a:t>нагрузки</a:t>
            </a:r>
          </a:p>
          <a:p>
            <a:r>
              <a:rPr lang="ru-RU" dirty="0"/>
              <a:t>возможность переключаться с одного вида деятельности на другой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86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Положительные эмоции </a:t>
            </a:r>
            <a:endParaRPr lang="ru-RU" dirty="0"/>
          </a:p>
        </p:txBody>
      </p:sp>
      <p:pic>
        <p:nvPicPr>
          <p:cNvPr id="6147" name="Picture 3" descr="C:\Users\Нонна\Desktop\WORK\ЭВ\Post_OrientationD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9" y="1600200"/>
            <a:ext cx="7191842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11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</a:t>
            </a:r>
            <a:endParaRPr lang="ru-RU" dirty="0"/>
          </a:p>
        </p:txBody>
      </p:sp>
      <p:pic>
        <p:nvPicPr>
          <p:cNvPr id="2050" name="Picture 2" descr="C:\Users\Нонна\Desktop\WORK\ЭВ\stavka-i-tarifnaya-setka-zarplaty-uchitelya-v-2016-2017-godu-v-ukra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583848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7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Порог чувствительности </a:t>
            </a:r>
            <a:endParaRPr lang="ru-RU" dirty="0"/>
          </a:p>
        </p:txBody>
      </p:sp>
      <p:pic>
        <p:nvPicPr>
          <p:cNvPr id="3074" name="Picture 2" descr="C:\Users\Нонна\Desktop\WORK\ЭВ\di8XR8ky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7014">
            <a:off x="2564853" y="2134609"/>
            <a:ext cx="3485500" cy="35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онна\Desktop\WORK\ЭВ\1200-43132954-scared-teacher-looking-at-black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530086" cy="2329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онна\Desktop\WORK\ЭВ\yoga-lady-on-des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r="14669"/>
          <a:stretch/>
        </p:blipFill>
        <p:spPr bwMode="auto">
          <a:xfrm>
            <a:off x="251520" y="3789039"/>
            <a:ext cx="3701847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3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7681664" cy="2548880"/>
          </a:xfrm>
        </p:spPr>
        <p:txBody>
          <a:bodyPr/>
          <a:lstStyle/>
          <a:p>
            <a:r>
              <a:rPr lang="ru-RU" dirty="0"/>
              <a:t>Синдром эмоционального выгорания (СЭВ) – патологический процесс, который характеризуется эмоциональным, психическим и физическим истощением организма, в основном возникающим в трудовой сфере, но и проблемы личностного характера не исключены.</a:t>
            </a:r>
          </a:p>
          <a:p>
            <a:endParaRPr lang="ru-RU" dirty="0"/>
          </a:p>
        </p:txBody>
      </p:sp>
      <p:pic>
        <p:nvPicPr>
          <p:cNvPr id="4098" name="Picture 2" descr="C:\Users\Нонна\Desktop\WORK\ЭВ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5261873" cy="2932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</a:t>
            </a:r>
            <a:endParaRPr lang="ru-RU" dirty="0"/>
          </a:p>
        </p:txBody>
      </p:sp>
      <p:pic>
        <p:nvPicPr>
          <p:cNvPr id="5124" name="Picture 4" descr="C:\Users\Нонна\Desktop\WORK\ЭВ\1538709628_old-t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42" y="3429000"/>
            <a:ext cx="4482857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онна\Desktop\WORK\ЭВ\12-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/>
          <a:stretch/>
        </p:blipFill>
        <p:spPr bwMode="auto">
          <a:xfrm>
            <a:off x="395536" y="1484784"/>
            <a:ext cx="4265962" cy="3086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появления СЭВ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427168" cy="3835896"/>
          </a:xfrm>
        </p:spPr>
        <p:txBody>
          <a:bodyPr/>
          <a:lstStyle/>
          <a:p>
            <a:pPr marL="114300" indent="0">
              <a:buNone/>
            </a:pPr>
            <a:r>
              <a:rPr lang="ru-RU" sz="3600" dirty="0" smtClean="0"/>
              <a:t>«</a:t>
            </a:r>
            <a:r>
              <a:rPr lang="ru-RU" sz="3600" dirty="0"/>
              <a:t>ничего я не хочу», «все одно и то же, ничего интересного», «как я ото всего устала, надоело все» и т.п.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 algn="ctr"/>
            <a:r>
              <a:rPr lang="ru-RU" sz="3600" dirty="0"/>
              <a:t>1. Стадия эмоционального </a:t>
            </a:r>
            <a:r>
              <a:rPr lang="ru-RU" sz="3600" dirty="0" smtClean="0"/>
              <a:t>истощения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628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/>
              <a:t>Стадия деперсонализации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«им ничего не надо, а мне больше их надо?», «неблагодарные, столько сил на них трачу, и все без толку», «ученики сейчас глупые, но хитрые»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70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3. </a:t>
            </a:r>
            <a:r>
              <a:rPr lang="ru-RU" sz="3600" dirty="0"/>
              <a:t>Редукция личностных </a:t>
            </a:r>
            <a:r>
              <a:rPr lang="ru-RU" sz="3600" dirty="0" smtClean="0"/>
              <a:t>достижений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«ничего не получается», «эта профессия – не моя, а что мое?.. не знаю…», «быстрее бы день в школе прошел», «какой смысл в моей работе – не знаю, они и без физики будут больше нас зарабатывать, а мы просто дураки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1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СЭВ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Физические изменения</a:t>
            </a:r>
          </a:p>
          <a:p>
            <a:r>
              <a:rPr lang="ru-RU" sz="3600" dirty="0" smtClean="0"/>
              <a:t>Эмоциональные изменения</a:t>
            </a:r>
          </a:p>
          <a:p>
            <a:r>
              <a:rPr lang="ru-RU" sz="3600" dirty="0" smtClean="0"/>
              <a:t>Поведенческие симптомы</a:t>
            </a:r>
          </a:p>
          <a:p>
            <a:r>
              <a:rPr lang="ru-RU" sz="3600" dirty="0" smtClean="0"/>
              <a:t>Интеллектуальное </a:t>
            </a:r>
            <a:r>
              <a:rPr lang="ru-RU" sz="3600" dirty="0"/>
              <a:t>состояние 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629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</TotalTime>
  <Words>242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Синдром Эмоционального выгорания </vt:lpstr>
      <vt:lpstr>Педагог</vt:lpstr>
      <vt:lpstr>Порог чувствительности </vt:lpstr>
      <vt:lpstr>СЭВ</vt:lpstr>
      <vt:lpstr>Факторы риска</vt:lpstr>
      <vt:lpstr>Признаки появления СЭВ</vt:lpstr>
      <vt:lpstr>2. Стадия деперсонализации</vt:lpstr>
      <vt:lpstr>3. Редукция личностных достижений</vt:lpstr>
      <vt:lpstr>Влияние СЭВ</vt:lpstr>
      <vt:lpstr>Как бороться с СЭВ ?</vt:lpstr>
      <vt:lpstr>Профилактические действия</vt:lpstr>
      <vt:lpstr>Положительные эмоции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Эмоционального выгорания</dc:title>
  <dc:creator>Нонна</dc:creator>
  <cp:lastModifiedBy>Нонна</cp:lastModifiedBy>
  <cp:revision>6</cp:revision>
  <dcterms:created xsi:type="dcterms:W3CDTF">2018-11-27T13:09:23Z</dcterms:created>
  <dcterms:modified xsi:type="dcterms:W3CDTF">2018-11-27T14:05:54Z</dcterms:modified>
</cp:coreProperties>
</file>